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Play"/>
      <p:regular r:id="rId31"/>
      <p:bold r:id="rId32"/>
    </p:embeddedFont>
    <p:embeddedFont>
      <p:font typeface="Tahoma"/>
      <p:regular r:id="rId33"/>
      <p:bold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hTBDbw6cnfgxjsEpuDr8wbPZTq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Tahoma-regular.fntdata"/><Relationship Id="rId10" Type="http://schemas.openxmlformats.org/officeDocument/2006/relationships/slide" Target="slides/slide6.xml"/><Relationship Id="rId32" Type="http://schemas.openxmlformats.org/officeDocument/2006/relationships/font" Target="fonts/Play-bold.fntdata"/><Relationship Id="rId13" Type="http://schemas.openxmlformats.org/officeDocument/2006/relationships/slide" Target="slides/slide9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34" Type="http://schemas.openxmlformats.org/officeDocument/2006/relationships/font" Target="fonts/Tahoma-bold.fntdata"/><Relationship Id="rId15" Type="http://schemas.openxmlformats.org/officeDocument/2006/relationships/slide" Target="slides/slide11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5eaad1ab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d5eaad1ab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d5eaad1ab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5eaad1ab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d5eaad1ab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d5eaad1ab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5eaad1ab9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d5eaad1ab9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d5eaad1ab9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5eaad1ab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d5eaad1ab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d5eaad1ab9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5eaad1ab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d5eaad1ab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2d5eaad1ab9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73"/>
            <a:ext cx="12194978" cy="685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5"/>
          <p:cNvSpPr txBox="1"/>
          <p:nvPr>
            <p:ph type="ctrTitle"/>
          </p:nvPr>
        </p:nvSpPr>
        <p:spPr>
          <a:xfrm>
            <a:off x="4981902" y="1122363"/>
            <a:ext cx="568609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" type="subTitle"/>
          </p:nvPr>
        </p:nvSpPr>
        <p:spPr>
          <a:xfrm>
            <a:off x="4981902" y="3602038"/>
            <a:ext cx="568609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73"/>
            <a:ext cx="12194978" cy="685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6"/>
          <p:cNvSpPr txBox="1"/>
          <p:nvPr>
            <p:ph type="title"/>
          </p:nvPr>
        </p:nvSpPr>
        <p:spPr>
          <a:xfrm>
            <a:off x="838200" y="13468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838200" y="2732687"/>
            <a:ext cx="10515600" cy="3486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integrame.gov.co/tablero/tarifas-de-energia-electrica/" TargetMode="External"/><Relationship Id="rId4" Type="http://schemas.openxmlformats.org/officeDocument/2006/relationships/hyperlink" Target="https://drive.google.com/file/d/1-TfMKyadg5RtNhJYoyM4nwMsY7OFvjPH/view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697f9de0c864c3c8ee.gradio.live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4981902" y="1122363"/>
            <a:ext cx="568609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s-CO" sz="4800"/>
              <a:t>Proyecto:</a:t>
            </a:r>
            <a:br>
              <a:rPr lang="es-CO" sz="4800"/>
            </a:br>
            <a:r>
              <a:rPr lang="es-CO">
                <a:solidFill>
                  <a:srgbClr val="FFFF00"/>
                </a:solidFill>
              </a:rPr>
              <a:t>Tarifa AI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4981902" y="3602038"/>
            <a:ext cx="568609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CO"/>
              <a:t>INTELIGENCIA ARTIFICIAL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CO" sz="2000"/>
              <a:t>Nivel Explorador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CO"/>
              <a:t>INTELIGENCIA ARTIFICIAL - BAS-1038-202406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0"/>
          <p:cNvGrpSpPr/>
          <p:nvPr/>
        </p:nvGrpSpPr>
        <p:grpSpPr>
          <a:xfrm>
            <a:off x="6506683" y="2309751"/>
            <a:ext cx="4818888" cy="3546179"/>
            <a:chOff x="0" y="846"/>
            <a:chExt cx="4818888" cy="3546179"/>
          </a:xfrm>
        </p:grpSpPr>
        <p:sp>
          <p:nvSpPr>
            <p:cNvPr id="182" name="Google Shape;182;p10"/>
            <p:cNvSpPr/>
            <p:nvPr/>
          </p:nvSpPr>
          <p:spPr>
            <a:xfrm>
              <a:off x="0" y="8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E97131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0"/>
            <p:cNvSpPr txBox="1"/>
            <p:nvPr/>
          </p:nvSpPr>
          <p:spPr>
            <a:xfrm>
              <a:off x="23645" y="244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Play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Definir el planteamiento de la solución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5111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E29C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0"/>
            <p:cNvSpPr txBox="1"/>
            <p:nvPr/>
          </p:nvSpPr>
          <p:spPr>
            <a:xfrm>
              <a:off x="23645" y="5347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Preparar la data</a:t>
              </a:r>
              <a:endParaRPr b="0" i="1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0" y="10214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C8BE1E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 txBox="1"/>
            <p:nvPr/>
          </p:nvSpPr>
          <p:spPr>
            <a:xfrm>
              <a:off x="23645" y="10450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Seleccionar el modelo</a:t>
              </a:r>
              <a:endParaRPr b="0" i="1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0" y="15317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8CAF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0"/>
            <p:cNvSpPr txBox="1"/>
            <p:nvPr/>
          </p:nvSpPr>
          <p:spPr>
            <a:xfrm>
              <a:off x="23645" y="15553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Entrenar el modelo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0" y="20420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55971D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 txBox="1"/>
            <p:nvPr/>
          </p:nvSpPr>
          <p:spPr>
            <a:xfrm>
              <a:off x="23645" y="20656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Probar  el modelo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0" y="25523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2C801B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23645" y="25759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Ajustar  el modelo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0" y="3062646"/>
              <a:ext cx="4818888" cy="484379"/>
            </a:xfrm>
            <a:prstGeom prst="roundRect">
              <a:avLst>
                <a:gd fmla="val 16667" name="adj"/>
              </a:avLst>
            </a:prstGeom>
            <a:solidFill>
              <a:srgbClr val="18692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 txBox="1"/>
            <p:nvPr/>
          </p:nvSpPr>
          <p:spPr>
            <a:xfrm>
              <a:off x="23645" y="3086291"/>
              <a:ext cx="4771598" cy="4370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s-CO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Hacer predicciones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0"/>
          <p:cNvSpPr txBox="1"/>
          <p:nvPr/>
        </p:nvSpPr>
        <p:spPr>
          <a:xfrm>
            <a:off x="3092844" y="295007"/>
            <a:ext cx="61000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CO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168" l="0" r="0" t="179"/>
          <a:stretch/>
        </p:blipFill>
        <p:spPr>
          <a:xfrm>
            <a:off x="922900" y="1369712"/>
            <a:ext cx="3043825" cy="54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137550" y="4424875"/>
            <a:ext cx="5108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Desarrollo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 análisis de datos como una solución de negocios IoT - CIC"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535" y="2383121"/>
            <a:ext cx="23526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/>
          <p:nvPr/>
        </p:nvSpPr>
        <p:spPr>
          <a:xfrm>
            <a:off x="6172293" y="1535702"/>
            <a:ext cx="5108640" cy="1393371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6172293" y="3354671"/>
            <a:ext cx="5108642" cy="1393370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Seleccionar Modelo y  Entrenarlo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6172292" y="5174119"/>
            <a:ext cx="5108641" cy="1306285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Probar - Predicciones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8318090" y="2929073"/>
            <a:ext cx="658762" cy="42559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ECBF4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8318090" y="4771328"/>
            <a:ext cx="658762" cy="42559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ECBF4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3628937" y="4475657"/>
            <a:ext cx="40256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Limpieza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2"/>
          <p:cNvGrpSpPr/>
          <p:nvPr/>
        </p:nvGrpSpPr>
        <p:grpSpPr>
          <a:xfrm>
            <a:off x="4560465" y="2159217"/>
            <a:ext cx="2642718" cy="2189801"/>
            <a:chOff x="3845166" y="1456914"/>
            <a:chExt cx="5021951" cy="3944172"/>
          </a:xfrm>
        </p:grpSpPr>
        <p:pic>
          <p:nvPicPr>
            <p:cNvPr descr="Limpieza de datos - Iconos gratis de seo y web" id="215" name="Google Shape;21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5166" y="1456914"/>
              <a:ext cx="3944172" cy="3944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tipo&#10;&#10;Descripción generada automáticamente con confianza media" id="216" name="Google Shape;2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66907" y="3345494"/>
              <a:ext cx="1500210" cy="8401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/>
          <p:nvPr/>
        </p:nvSpPr>
        <p:spPr>
          <a:xfrm>
            <a:off x="4549095" y="476727"/>
            <a:ext cx="2744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259350" y="3265372"/>
            <a:ext cx="2964600" cy="1169700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aplican procedimientos de limpieza de Datos, que permitan tener información útil, que le aporte al proceso de Análisis de Datos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3317826" y="1677351"/>
            <a:ext cx="773407" cy="3893890"/>
          </a:xfrm>
          <a:prstGeom prst="leftBrace">
            <a:avLst>
              <a:gd fmla="val 1816" name="adj1"/>
              <a:gd fmla="val 50000" name="adj2"/>
            </a:avLst>
          </a:prstGeom>
          <a:noFill/>
          <a:ln cap="flat" cmpd="sng" w="28575">
            <a:solidFill>
              <a:srgbClr val="074F6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3"/>
          <p:cNvSpPr txBox="1"/>
          <p:nvPr/>
        </p:nvSpPr>
        <p:spPr>
          <a:xfrm>
            <a:off x="4091225" y="1988075"/>
            <a:ext cx="7565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lphaLcPeriod"/>
            </a:pPr>
            <a:r>
              <a:rPr b="0" i="0" lang="es-CO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Recoger datos históricos de las tarifas eléctricas (kWh) en la región caribe (Atlántico, Bolívar, Cesar, La Guajira y Sucre) desde enero del año 2020 hasta 31 de octubre del 2024  (La información fue obtenida de la página </a:t>
            </a:r>
            <a:r>
              <a:rPr b="0" i="0" lang="es-CO" sz="21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Tarifas de Energía Eléctrica – Integrame</a:t>
            </a:r>
            <a:r>
              <a:rPr b="0" i="0" lang="es-CO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lphaLcPeriod"/>
            </a:pPr>
            <a:r>
              <a:rPr b="0" i="0" lang="es-CO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Limpiar y procesar la data (manejar valores nulos, transformación de datos para formato legible del modelo).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lphaLcPeriod"/>
            </a:pPr>
            <a:r>
              <a:rPr b="0" i="0" lang="es-CO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dataset suministrado enlace: </a:t>
            </a: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21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 Tarifas Eléctricas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/>
          <p:nvPr/>
        </p:nvSpPr>
        <p:spPr>
          <a:xfrm>
            <a:off x="4520815" y="391886"/>
            <a:ext cx="27449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Valores Nulos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378667" y="1637438"/>
            <a:ext cx="114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sugiere mostrar el código en Python  y la fuente de datos después transformación de datos para formato legible del modelo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28555"/>
            <a:ext cx="11661074" cy="34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5eaad1ab9_0_12"/>
          <p:cNvSpPr/>
          <p:nvPr/>
        </p:nvSpPr>
        <p:spPr>
          <a:xfrm>
            <a:off x="4520815" y="391886"/>
            <a:ext cx="274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Limpieza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Valores Nulos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d5eaad1ab9_0_12"/>
          <p:cNvSpPr txBox="1"/>
          <p:nvPr/>
        </p:nvSpPr>
        <p:spPr>
          <a:xfrm>
            <a:off x="378667" y="1637438"/>
            <a:ext cx="1143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sugiere mostrar el código en Python  y la fuente de datos después transformación de datos para formato legible del modelo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2d5eaad1ab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3000" y="1976138"/>
            <a:ext cx="6761961" cy="457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/>
          <p:nvPr/>
        </p:nvSpPr>
        <p:spPr>
          <a:xfrm>
            <a:off x="2782744" y="4830361"/>
            <a:ext cx="70130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Seleccionar Modelo  - Entrenarlo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8489" y="2027639"/>
            <a:ext cx="2675021" cy="267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/>
          <p:nvPr/>
        </p:nvSpPr>
        <p:spPr>
          <a:xfrm>
            <a:off x="4970775" y="391875"/>
            <a:ext cx="17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378667" y="1637438"/>
            <a:ext cx="114346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sugiere mostrar el código en modelo seleccionado   y justificarlo.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25" y="2081600"/>
            <a:ext cx="5507426" cy="4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6230775" y="2538800"/>
            <a:ext cx="5412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seleccionó el modelo de regresión lineal debido a su capacidad para capturar relaciones lineales entre las variables independientes, como el mes, el año y el estrato socioeconómico, con las tarifas de energía. Este modelo es adecuado porque permite predecir tendencias futuras de manera clara y sencilla basándose en datos históricos. A continuación, se presenta el código utilizado para la implementación y predicción de las tarifas para los últimos meses de 2024 y todo 2025: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 txBox="1"/>
          <p:nvPr/>
        </p:nvSpPr>
        <p:spPr>
          <a:xfrm>
            <a:off x="6230775" y="4491025"/>
            <a:ext cx="533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código define el modelo de regresión lineal y genera los conjuntos de datos necesarios para predecir las tarifas de energía en los meses faltantes del 2024 y todos los meses del 2025.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262" name="Google Shape;2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74" y="2452824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9"/>
          <p:cNvSpPr/>
          <p:nvPr/>
        </p:nvSpPr>
        <p:spPr>
          <a:xfrm>
            <a:off x="4185524" y="4574100"/>
            <a:ext cx="333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Predicciones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4885668" y="391886"/>
            <a:ext cx="2015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378667" y="1676767"/>
            <a:ext cx="114346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sugiere la ejecución del  modelo y las  predicciones. Pueden mostrar la aplicación Web con streamlit , url  y si tiene un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419675" y="2190475"/>
            <a:ext cx="48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-CO" sz="1550" u="sng" cap="none" strike="noStrike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Enlace a aplicación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0675" y="2190475"/>
            <a:ext cx="7382506" cy="39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354160" y="4020121"/>
            <a:ext cx="67169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Integrantes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Equipo de Inteligencia Artificial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álisis Del Equipo De Personas De Negocios Datos E Investigación Sobre El  Concepto De Monitoreo Del Panel De Control Del Informe De Monitoreo Web Y  El Gráfico De Inversión Financiera Informan Los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923" y="2095347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/>
          <p:nvPr/>
        </p:nvSpPr>
        <p:spPr>
          <a:xfrm>
            <a:off x="4504057" y="4593776"/>
            <a:ext cx="31838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Conclusiones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clusión de un informe de prácticas: redacción y ejemplos" id="278" name="Google Shape;2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5361" y="2668795"/>
            <a:ext cx="25812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4775660" y="49757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0" y="2147700"/>
            <a:ext cx="5610225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2"/>
          <p:cNvSpPr txBox="1"/>
          <p:nvPr/>
        </p:nvSpPr>
        <p:spPr>
          <a:xfrm>
            <a:off x="5829675" y="1726375"/>
            <a:ext cx="58539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Observaciones del histórico (2020-2024):</a:t>
            </a:r>
            <a:endParaRPr b="1" sz="16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AutoNum type="arabicPeriod"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Incremento progresivo en las tarifas promedio:</a:t>
            </a:r>
            <a:endParaRPr b="1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Char char="○"/>
            </a:pPr>
            <a: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Todas las tarifas por estrato muestran una tendencia general de aumento desde el 2020 hasta el 2024, con fluctuaciones en algunos meses.</a:t>
            </a:r>
            <a:endParaRPr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Char char="○"/>
            </a:pPr>
            <a: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Los estratos más bajos (1 y 2) tienen un incremento menos pronunciado, posiblemente debido a subsidios gubernamentales.</a:t>
            </a:r>
            <a:b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</a:br>
            <a:endParaRPr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AutoNum type="arabicPeriod"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picos:</a:t>
            </a:r>
            <a:endParaRPr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Char char="○"/>
            </a:pPr>
            <a: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Los picos son más pronunciados en los estratos altos (4, 5 y 6), lo que indica mayor exposición a incrementos no subsidiados.</a:t>
            </a:r>
            <a:b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</a:br>
            <a:endParaRPr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AutoNum type="arabicPeriod"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Brecha entre estratos:</a:t>
            </a:r>
            <a:endParaRPr b="1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ptos"/>
              <a:buChar char="○"/>
            </a:pPr>
            <a: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Existe una separación clara entre las tarifas de los estratos bajos (1-3) y los altos (4-6).</a:t>
            </a:r>
            <a:endParaRPr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ptos"/>
              <a:buChar char="○"/>
            </a:pPr>
            <a:r>
              <a:rPr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En 2024, las tarifas promedio del estrato 6 superan los 1,200 pesos por kW</a:t>
            </a:r>
            <a:r>
              <a:rPr lang="es-CO" sz="12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h, mientras que las del estrato 1 rondan los 300-400 pesos por kWh.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5eaad1ab9_0_25"/>
          <p:cNvSpPr/>
          <p:nvPr/>
        </p:nvSpPr>
        <p:spPr>
          <a:xfrm>
            <a:off x="4775660" y="49757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d5eaad1ab9_0_25"/>
          <p:cNvSpPr txBox="1"/>
          <p:nvPr/>
        </p:nvSpPr>
        <p:spPr>
          <a:xfrm>
            <a:off x="6612350" y="1618700"/>
            <a:ext cx="5431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Observaciones de las predicciones (2025):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Tendencia ascendente moderada: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el 2025, el modelo proyecta un incremento continuo, aunque a un ritmo más moderado en comparación con años anteriores.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predicciones parecen suavizar las fluctuaciones observadas en el histórico.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Incremento por estrato: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estratos bajos (1 y 2) siguen con una tendencia estable, mientras que los estratos altos (5 y 6) muestran un aumento significativo.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sugiere que los hogares de estratos más altos podrían enfrentar mayores cargas económicas en el futuro.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Reducción de la variabilidad: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predicciones muestran líneas más suaves en comparación con los datos históricos, lo que puede reflejar un modelo que prioriza promedios o patrones más estables.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2d5eaad1ab9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65700"/>
            <a:ext cx="6612349" cy="276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5eaad1ab9_0_32"/>
          <p:cNvSpPr/>
          <p:nvPr/>
        </p:nvSpPr>
        <p:spPr>
          <a:xfrm>
            <a:off x="4775660" y="49757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2d5eaad1ab9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0" y="2147700"/>
            <a:ext cx="5610225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d5eaad1ab9_0_32"/>
          <p:cNvSpPr txBox="1"/>
          <p:nvPr/>
        </p:nvSpPr>
        <p:spPr>
          <a:xfrm>
            <a:off x="5749375" y="1777725"/>
            <a:ext cx="58539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Conclusiones generales: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 en los hogares de estratos bajos: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subsidios parecen mantener las tarifas de los estratos 1 y 2 relativamente estables. Sin embargo, cualquier eliminación o reducción de estos subsidios podría aumentar significativamente el costo para estos usuarios.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Desafíos para los estratos altos: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usuarios de estratos 4, 5 y 6 enfrentan tarifas considerablemente más altas y tendencias de aumento más pronunciadas. Esto podría incentivar la búsqueda de alternativas como </a:t>
            </a:r>
            <a:r>
              <a:rPr b="1" i="0" lang="es-CO" u="none" cap="none" strike="noStrike">
                <a:solidFill>
                  <a:schemeClr val="dk1"/>
                </a:solidFill>
              </a:rPr>
              <a:t>energías renovables</a:t>
            </a: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 estrategias de ahorro energético.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Proyección de aumento general: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s-CO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Aunque los incrementos proyectados son más moderados, el alza sostenida en los precios podría impactar tanto a hogares como a comercios, especialmente en contextos de alta inflación o ingresos limitados.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5eaad1ab9_0_53"/>
          <p:cNvSpPr/>
          <p:nvPr/>
        </p:nvSpPr>
        <p:spPr>
          <a:xfrm>
            <a:off x="4775660" y="49757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2d5eaad1ab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0" y="2147700"/>
            <a:ext cx="5610225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d5eaad1ab9_0_53"/>
          <p:cNvSpPr txBox="1"/>
          <p:nvPr/>
        </p:nvSpPr>
        <p:spPr>
          <a:xfrm>
            <a:off x="5749375" y="2147700"/>
            <a:ext cx="5853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mejorar el modelo a futuro se debe: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Trabajar con datos categorizados por departamentos y analizar el comportamiento histórico de los precios de las tarifas en cada departamento de la costa caribe colombiana.</a:t>
            </a:r>
            <a:b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Incluir la variable de Nivel de tensión (NT1, NT2, NT3, NT4).</a:t>
            </a:r>
            <a:b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Entrenar el modelo con estas nuevas variables le brindan al modelo un porcentaje mayor de precisión.</a:t>
            </a:r>
            <a:b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iniciar el año 2026 re-entrenar el modelo con los datos reales del 2025 para ajustar la precisión del modelo.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5eaad1ab9_0_60"/>
          <p:cNvSpPr/>
          <p:nvPr/>
        </p:nvSpPr>
        <p:spPr>
          <a:xfrm>
            <a:off x="4775660" y="49757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d5eaad1ab9_0_60"/>
          <p:cNvSpPr txBox="1"/>
          <p:nvPr/>
        </p:nvSpPr>
        <p:spPr>
          <a:xfrm>
            <a:off x="5968575" y="1755875"/>
            <a:ext cx="5853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</a:rPr>
              <a:t>Aplicación práctica del modelo para los usuarios de la costa caribe colombiana:</a:t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Obtenga una predicción precisa: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sistema devolverá el costo estimado del kilovatio-hora (kWh) para el mes y estratos seleccionados, basado en datos históricos y el modelo de predicción.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el usuario ingresa su consumo mensual estimado (en kWh), la aplicación calculará el costo total proyectado para el mes seleccionado.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Consulte el impacto del costo: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Comparaciones con meses anteriores para observar si los precios han subido o bajado.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Información sobre cómo el precio podría variar en el tiempo según el estrato.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2d5eaad1ab9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50" y="2241250"/>
            <a:ext cx="5444575" cy="287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title"/>
          </p:nvPr>
        </p:nvSpPr>
        <p:spPr>
          <a:xfrm>
            <a:off x="838200" y="13468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324" name="Google Shape;32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>
            <a:off x="2090059" y="1469572"/>
            <a:ext cx="6283920" cy="4996542"/>
            <a:chOff x="1381489" y="3124200"/>
            <a:chExt cx="9345510" cy="2166943"/>
          </a:xfrm>
        </p:grpSpPr>
        <p:sp>
          <p:nvSpPr>
            <p:cNvPr id="103" name="Google Shape;103;p3"/>
            <p:cNvSpPr/>
            <p:nvPr/>
          </p:nvSpPr>
          <p:spPr>
            <a:xfrm>
              <a:off x="1447800" y="3124201"/>
              <a:ext cx="9279199" cy="216694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47959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rot="-5400000">
              <a:off x="484555" y="4021134"/>
              <a:ext cx="2166942" cy="373074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CO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Equipo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"/>
          <p:cNvSpPr txBox="1"/>
          <p:nvPr/>
        </p:nvSpPr>
        <p:spPr>
          <a:xfrm>
            <a:off x="4191862" y="1749621"/>
            <a:ext cx="2807652" cy="27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Yeizon Martínez Vergara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48" y="2473971"/>
            <a:ext cx="343090" cy="38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48" y="4028965"/>
            <a:ext cx="343090" cy="38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48" y="4806462"/>
            <a:ext cx="343090" cy="38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4191862" y="2443330"/>
            <a:ext cx="2807652" cy="27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 García López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191862" y="3295392"/>
            <a:ext cx="2807652" cy="27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Jesús David Oquendo Aduén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91862" y="4081337"/>
            <a:ext cx="2807652" cy="27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Alexander Torres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191862" y="4844020"/>
            <a:ext cx="2807652" cy="27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Jorge Guerrero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4191850" y="5732125"/>
            <a:ext cx="3660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O" sz="1400" u="none" cap="none" strike="noStrike">
                <a:solidFill>
                  <a:srgbClr val="323E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Lineth María chamorro Choperena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48" y="1696474"/>
            <a:ext cx="343090" cy="38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448" y="3251468"/>
            <a:ext cx="343090" cy="38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5219" y="5583959"/>
            <a:ext cx="283547" cy="38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2454577" y="3253205"/>
            <a:ext cx="68897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Contextualización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640075" y="1028750"/>
            <a:ext cx="60750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Play"/>
              <a:buNone/>
            </a:pPr>
            <a:r>
              <a:rPr lang="es-CO" sz="4600"/>
              <a:t>Sector para abordar: Energía Eléctrica</a:t>
            </a:r>
            <a:endParaRPr/>
          </a:p>
        </p:txBody>
      </p:sp>
      <p:pic>
        <p:nvPicPr>
          <p:cNvPr descr="Un dibujo de una ciudad&#10;&#10;Descripción generada automáticamente con confianza media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302"/>
          <a:stretch/>
        </p:blipFill>
        <p:spPr>
          <a:xfrm>
            <a:off x="6611815" y="1362879"/>
            <a:ext cx="5400910" cy="53845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640598" y="3472594"/>
            <a:ext cx="1885579" cy="942789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EC8154"/>
              </a:gs>
              <a:gs pos="50000">
                <a:srgbClr val="F16E27"/>
              </a:gs>
              <a:gs pos="100000">
                <a:srgbClr val="DF5D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668211" y="3500207"/>
            <a:ext cx="1830353" cy="887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47625" spcFirstLastPara="1" rIns="47625" wrap="square" tIns="31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ahoma"/>
              <a:buNone/>
            </a:pPr>
            <a:r>
              <a:rPr b="0" i="0" lang="es-CO" sz="2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Descripción</a:t>
            </a:r>
            <a:endParaRPr b="0" i="0" sz="2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829155" y="4415384"/>
            <a:ext cx="188557" cy="70709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E9713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" name="Google Shape;131;p5"/>
          <p:cNvSpPr/>
          <p:nvPr/>
        </p:nvSpPr>
        <p:spPr>
          <a:xfrm>
            <a:off x="1017731" y="4651075"/>
            <a:ext cx="2258700" cy="942900"/>
          </a:xfrm>
          <a:prstGeom prst="roundRect">
            <a:avLst>
              <a:gd fmla="val 10000" name="adj"/>
            </a:avLst>
          </a:prstGeom>
          <a:solidFill>
            <a:schemeClr val="lt1">
              <a:alpha val="89411"/>
            </a:schemeClr>
          </a:solidFill>
          <a:ln cap="flat" cmpd="sng" w="12700">
            <a:solidFill>
              <a:srgbClr val="E971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069625" y="4678700"/>
            <a:ext cx="21549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25" lIns="36175" spcFirstLastPara="1" rIns="36175" wrap="square" tIns="24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 de suministro eléctrico en la Región Caribe debido a infraestructura deficiente y altos costos.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3530971" y="3472594"/>
            <a:ext cx="1885500" cy="942900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497D4C"/>
              </a:gs>
              <a:gs pos="50000">
                <a:srgbClr val="116F1D"/>
              </a:gs>
              <a:gs pos="100000">
                <a:srgbClr val="0B6417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3558584" y="3500207"/>
            <a:ext cx="1830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750" lIns="47625" spcFirstLastPara="1" rIns="47625" wrap="square" tIns="31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ahoma"/>
              <a:buNone/>
            </a:pPr>
            <a:r>
              <a:rPr b="0" i="0" lang="es-CO" sz="25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Importancia</a:t>
            </a:r>
            <a:endParaRPr b="0" i="0" sz="25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3719529" y="4415384"/>
            <a:ext cx="188700" cy="70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E9713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p5"/>
          <p:cNvSpPr/>
          <p:nvPr/>
        </p:nvSpPr>
        <p:spPr>
          <a:xfrm>
            <a:off x="3908069" y="4651075"/>
            <a:ext cx="2258700" cy="942900"/>
          </a:xfrm>
          <a:prstGeom prst="roundRect">
            <a:avLst>
              <a:gd fmla="val 10000" name="adj"/>
            </a:avLst>
          </a:prstGeom>
          <a:solidFill>
            <a:schemeClr val="lt1">
              <a:alpha val="89411"/>
            </a:schemeClr>
          </a:solidFill>
          <a:ln cap="flat" cmpd="sng" w="12700">
            <a:solidFill>
              <a:srgbClr val="176B2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4011900" y="4678700"/>
            <a:ext cx="20148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25" lIns="36175" spcFirstLastPara="1" rIns="36175" wrap="square" tIns="24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s-CO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Predecir tarifas eléctricas mejora la estabilidad del servicio y la planificación financiera.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/>
        </p:nvSpPr>
        <p:spPr>
          <a:xfrm>
            <a:off x="1773026" y="1379800"/>
            <a:ext cx="8375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s-CO" sz="5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Pregunta de investigación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274095" y="2994028"/>
            <a:ext cx="69222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¿Cómo se puede predecir la fluctuación de tarifas en los diferentes estratos socioeconómicos de la Región Caribe para aplicar estrategias de prevención y ahorro?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270" y="2835175"/>
            <a:ext cx="4690905" cy="2680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1516060" y="3867512"/>
            <a:ext cx="9159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Objetivos  - Contextualización del Proyecto</a:t>
            </a:r>
            <a:endParaRPr b="1" i="0" sz="3600" u="none" cap="none" strike="noStrike">
              <a:solidFill>
                <a:srgbClr val="5015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 lo análogico a lo digital: Análisis de datos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681" y="2133962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94095" y="1546265"/>
            <a:ext cx="40932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CO" sz="4800" u="none" cap="none" strike="noStrike">
                <a:solidFill>
                  <a:srgbClr val="0551A5"/>
                </a:solidFill>
                <a:latin typeface="Tahoma"/>
                <a:ea typeface="Tahoma"/>
                <a:cs typeface="Tahoma"/>
                <a:sym typeface="Tahoma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35721" y="2682267"/>
            <a:ext cx="2203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General</a:t>
            </a:r>
            <a:endParaRPr b="1" i="0" sz="36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53413" y="3328598"/>
            <a:ext cx="5275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 sistema predictivo que permita anticipar los cambios en las tarifas de energía eléctrica por estrato, para ofrecer al usuario una herramienta que le permita conocer sus tarifas futuras y mejorar la planificación financiera de los recibos e implementar estrategias de ahorro en su consumo de energía.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5729300" y="2332112"/>
            <a:ext cx="1234440" cy="123444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729300" y="4575132"/>
            <a:ext cx="1234440" cy="123444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6850810" y="3455177"/>
            <a:ext cx="1234440" cy="123444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5741849" y="2903548"/>
            <a:ext cx="1209342" cy="663004"/>
          </a:xfrm>
          <a:custGeom>
            <a:rect b="b" l="l" r="r" t="t"/>
            <a:pathLst>
              <a:path extrusionOk="0" h="884005" w="1612456">
                <a:moveTo>
                  <a:pt x="806228" y="0"/>
                </a:moveTo>
                <a:cubicBezTo>
                  <a:pt x="1074844" y="0"/>
                  <a:pt x="1327567" y="68049"/>
                  <a:pt x="1548097" y="187848"/>
                </a:cubicBezTo>
                <a:lnTo>
                  <a:pt x="1612456" y="226947"/>
                </a:lnTo>
                <a:lnTo>
                  <a:pt x="1592189" y="305768"/>
                </a:lnTo>
                <a:cubicBezTo>
                  <a:pt x="1487993" y="640769"/>
                  <a:pt x="1175516" y="884005"/>
                  <a:pt x="806228" y="884005"/>
                </a:cubicBezTo>
                <a:cubicBezTo>
                  <a:pt x="436940" y="884005"/>
                  <a:pt x="124463" y="640769"/>
                  <a:pt x="20267" y="305768"/>
                </a:cubicBezTo>
                <a:lnTo>
                  <a:pt x="0" y="226947"/>
                </a:lnTo>
                <a:lnTo>
                  <a:pt x="64359" y="187848"/>
                </a:lnTo>
                <a:cubicBezTo>
                  <a:pt x="284889" y="68049"/>
                  <a:pt x="537612" y="0"/>
                  <a:pt x="806228" y="0"/>
                </a:cubicBezTo>
                <a:close/>
              </a:path>
            </a:pathLst>
          </a:custGeom>
          <a:solidFill>
            <a:srgbClr val="F39C1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Calibri"/>
              <a:buNone/>
            </a:pPr>
            <a:r>
              <a:rPr b="1" i="0" lang="es-CO" sz="22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1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6850810" y="3467591"/>
            <a:ext cx="663004" cy="1209267"/>
          </a:xfrm>
          <a:custGeom>
            <a:rect b="b" l="l" r="r" t="t"/>
            <a:pathLst>
              <a:path extrusionOk="0" h="1612356" w="884005">
                <a:moveTo>
                  <a:pt x="658208" y="0"/>
                </a:moveTo>
                <a:lnTo>
                  <a:pt x="696157" y="62466"/>
                </a:lnTo>
                <a:cubicBezTo>
                  <a:pt x="815956" y="282996"/>
                  <a:pt x="884005" y="535719"/>
                  <a:pt x="884005" y="804335"/>
                </a:cubicBezTo>
                <a:cubicBezTo>
                  <a:pt x="884005" y="1072951"/>
                  <a:pt x="815956" y="1325674"/>
                  <a:pt x="696157" y="1546204"/>
                </a:cubicBezTo>
                <a:lnTo>
                  <a:pt x="655969" y="1612356"/>
                </a:lnTo>
                <a:lnTo>
                  <a:pt x="578237" y="1592369"/>
                </a:lnTo>
                <a:cubicBezTo>
                  <a:pt x="243236" y="1488173"/>
                  <a:pt x="0" y="1175696"/>
                  <a:pt x="0" y="806408"/>
                </a:cubicBezTo>
                <a:cubicBezTo>
                  <a:pt x="0" y="408714"/>
                  <a:pt x="282096" y="76906"/>
                  <a:pt x="657105" y="168"/>
                </a:cubicBezTo>
                <a:lnTo>
                  <a:pt x="658208" y="0"/>
                </a:lnTo>
                <a:close/>
              </a:path>
            </a:pathLst>
          </a:custGeom>
          <a:solidFill>
            <a:srgbClr val="16A085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Calibri"/>
              <a:buNone/>
            </a:pPr>
            <a:r>
              <a:rPr b="1" i="0" lang="es-CO" sz="22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5741849" y="4575132"/>
            <a:ext cx="1209342" cy="663005"/>
          </a:xfrm>
          <a:custGeom>
            <a:rect b="b" l="l" r="r" t="t"/>
            <a:pathLst>
              <a:path extrusionOk="0" h="884006" w="1612456">
                <a:moveTo>
                  <a:pt x="806228" y="0"/>
                </a:moveTo>
                <a:cubicBezTo>
                  <a:pt x="1175516" y="0"/>
                  <a:pt x="1487993" y="243236"/>
                  <a:pt x="1592189" y="578237"/>
                </a:cubicBezTo>
                <a:lnTo>
                  <a:pt x="1612456" y="657059"/>
                </a:lnTo>
                <a:lnTo>
                  <a:pt x="1548097" y="696158"/>
                </a:lnTo>
                <a:cubicBezTo>
                  <a:pt x="1327567" y="815957"/>
                  <a:pt x="1074844" y="884006"/>
                  <a:pt x="806228" y="884006"/>
                </a:cubicBezTo>
                <a:cubicBezTo>
                  <a:pt x="537612" y="884006"/>
                  <a:pt x="284889" y="815957"/>
                  <a:pt x="64359" y="696158"/>
                </a:cubicBezTo>
                <a:lnTo>
                  <a:pt x="0" y="657059"/>
                </a:lnTo>
                <a:lnTo>
                  <a:pt x="20267" y="578237"/>
                </a:lnTo>
                <a:cubicBezTo>
                  <a:pt x="124463" y="243236"/>
                  <a:pt x="436940" y="0"/>
                  <a:pt x="806228" y="0"/>
                </a:cubicBezTo>
                <a:close/>
              </a:path>
            </a:pathLst>
          </a:custGeom>
          <a:solidFill>
            <a:srgbClr val="9BBB59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Calibri"/>
              <a:buNone/>
            </a:pPr>
            <a:r>
              <a:rPr b="1" i="0" lang="es-CO" sz="22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5741849" y="1545770"/>
            <a:ext cx="3156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Específicos </a:t>
            </a:r>
            <a:endParaRPr b="1" i="0" sz="36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6932216" y="5440492"/>
            <a:ext cx="1234440" cy="123444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6932216" y="5452906"/>
            <a:ext cx="663004" cy="1209267"/>
          </a:xfrm>
          <a:custGeom>
            <a:rect b="b" l="l" r="r" t="t"/>
            <a:pathLst>
              <a:path extrusionOk="0" h="1612356" w="884005">
                <a:moveTo>
                  <a:pt x="658208" y="0"/>
                </a:moveTo>
                <a:lnTo>
                  <a:pt x="696157" y="62466"/>
                </a:lnTo>
                <a:cubicBezTo>
                  <a:pt x="815956" y="282996"/>
                  <a:pt x="884005" y="535719"/>
                  <a:pt x="884005" y="804335"/>
                </a:cubicBezTo>
                <a:cubicBezTo>
                  <a:pt x="884005" y="1072951"/>
                  <a:pt x="815956" y="1325674"/>
                  <a:pt x="696157" y="1546204"/>
                </a:cubicBezTo>
                <a:lnTo>
                  <a:pt x="655969" y="1612356"/>
                </a:lnTo>
                <a:lnTo>
                  <a:pt x="578237" y="1592369"/>
                </a:lnTo>
                <a:cubicBezTo>
                  <a:pt x="243236" y="1488173"/>
                  <a:pt x="0" y="1175696"/>
                  <a:pt x="0" y="806408"/>
                </a:cubicBezTo>
                <a:cubicBezTo>
                  <a:pt x="0" y="408714"/>
                  <a:pt x="282096" y="76906"/>
                  <a:pt x="657105" y="168"/>
                </a:cubicBezTo>
                <a:lnTo>
                  <a:pt x="658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Calibri"/>
              <a:buNone/>
            </a:pPr>
            <a:r>
              <a:rPr b="1" i="0" lang="es-CO" sz="22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i="0" sz="22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7133673" y="2361975"/>
            <a:ext cx="48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Recopilar y analizar datos históricos de tarifas de energía eléctrica para los diferentes estratos en la región Caribe.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8230964" y="3538553"/>
            <a:ext cx="39722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Seleccionar un modelo adecuado de machine learning para hacer predicciones basadas en la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7596127" y="4738875"/>
            <a:ext cx="459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CO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Entrenar un modelo de machine learning para predecir tarifas futuras según los estratos.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8267404" y="5662212"/>
            <a:ext cx="3972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 un sistema que ayude a los usuarios a tomar decisiones financieras a partir de los cambios tarifarios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4355551" y="4522625"/>
            <a:ext cx="34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501549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todologías del diseño. Entendemos “Metodología” como el… | by Eyleen  Guillén | Medium"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60" y="2505075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2024-08-11T14:34:05Z</dcterms:created>
  <dc:creator>María Cecilia Aroca Díaz</dc:creator>
</cp:coreProperties>
</file>